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61" r:id="rId3"/>
    <p:sldId id="278" r:id="rId4"/>
    <p:sldId id="279" r:id="rId5"/>
    <p:sldId id="262" r:id="rId6"/>
    <p:sldId id="270" r:id="rId7"/>
    <p:sldId id="264" r:id="rId8"/>
    <p:sldId id="280" r:id="rId9"/>
    <p:sldId id="265" r:id="rId10"/>
    <p:sldId id="266" r:id="rId11"/>
    <p:sldId id="267" r:id="rId12"/>
    <p:sldId id="263" r:id="rId13"/>
    <p:sldId id="268" r:id="rId14"/>
    <p:sldId id="271" r:id="rId15"/>
    <p:sldId id="272" r:id="rId16"/>
    <p:sldId id="273" r:id="rId17"/>
    <p:sldId id="274" r:id="rId18"/>
    <p:sldId id="276" r:id="rId19"/>
    <p:sldId id="277" r:id="rId20"/>
    <p:sldId id="275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FF"/>
    <a:srgbClr val="97000B"/>
    <a:srgbClr val="0041B6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2065" y="621792"/>
            <a:ext cx="8631936" cy="2194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Теоретические аспекты понятия </a:t>
            </a:r>
          </a:p>
          <a:p>
            <a:r>
              <a:rPr lang="ru-RU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«Жестокое обращение»</a:t>
            </a:r>
            <a:endParaRPr lang="en-US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Физическое насилие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Умышленное нанесение ребенку телесных повреждений, а также любое иное использование физической силы (причинение  боли, лишение свободы, понуждение к употреблению психоактивных веществ и др.), в результате чего причиняется вред его физическому или психическому здоровью, нарушается нормальное развитие или создается реальный риск возникновения таких последствий. Физическое насилие может проявляться в форме бездействия, когда ребенок умышленно оставляется в опасной или неблагоприятной обстановке.</a:t>
            </a:r>
          </a:p>
          <a:p>
            <a:r>
              <a:rPr lang="ru-RU" b="1" dirty="0"/>
              <a:t>Физическое насилие</a:t>
            </a:r>
            <a:r>
              <a:rPr lang="ru-RU" dirty="0"/>
              <a:t>- действие (бездействие) со стороны родителей или других взрослых, в результате которых физическое и умственное здоровье ребенка нарушается или находится угрозой повреждения.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205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Влияние физического насилия на ребенка</a:t>
            </a:r>
            <a:endParaRPr lang="ru-RU" dirty="0"/>
          </a:p>
          <a:p>
            <a:r>
              <a:rPr lang="ru-RU" b="1" dirty="0"/>
              <a:t>1. Поведенческие и психологические индикаторы:</a:t>
            </a:r>
            <a:endParaRPr lang="ru-RU" dirty="0"/>
          </a:p>
          <a:p>
            <a:r>
              <a:rPr lang="ru-RU" dirty="0"/>
              <a:t>· задержка развития, малоподвижность; дети могут становиться агрессивными, тревожными; могут быть необычно стеснительными, нелюбопытными, избегать сверстников, бояться взрослых и играть только с маленькими детьми, а не ровесниками; страх физического контакта, боязнь идти домой; тревога, когда плачут другие дети, тики, сосание пальцев, раскачивание.</a:t>
            </a:r>
          </a:p>
          <a:p>
            <a:r>
              <a:rPr lang="ru-RU" b="1" dirty="0"/>
              <a:t>2. Признаки физического насилия над ребенком:</a:t>
            </a:r>
            <a:endParaRPr lang="ru-RU" dirty="0"/>
          </a:p>
          <a:p>
            <a:r>
              <a:rPr lang="ru-RU" b="1" dirty="0"/>
              <a:t>Раны и синяки:</a:t>
            </a:r>
            <a:endParaRPr lang="ru-RU" dirty="0"/>
          </a:p>
          <a:p>
            <a:r>
              <a:rPr lang="ru-RU" dirty="0"/>
              <a:t>· разные по времени возникновения;</a:t>
            </a:r>
          </a:p>
          <a:p>
            <a:r>
              <a:rPr lang="ru-RU" dirty="0"/>
              <a:t>· в разных частях тела ( например, на спине и груди одновременно);</a:t>
            </a:r>
          </a:p>
          <a:p>
            <a:r>
              <a:rPr lang="ru-RU" dirty="0"/>
              <a:t>· непонятного происхождения;</a:t>
            </a:r>
          </a:p>
          <a:p>
            <a:r>
              <a:rPr lang="ru-RU" dirty="0"/>
              <a:t>· имеют особую форму предмета (например, форму пряжки ремня, ладони, прута);</a:t>
            </a:r>
          </a:p>
          <a:p>
            <a:r>
              <a:rPr lang="ru-RU" b="1" dirty="0"/>
              <a:t>Ожоги:</a:t>
            </a:r>
            <a:endParaRPr lang="ru-RU" dirty="0"/>
          </a:p>
          <a:p>
            <a:r>
              <a:rPr lang="ru-RU" dirty="0"/>
              <a:t>· типография ожогов различна, но чаще они расположены на стопах, кистях рук, груди, голове. Как правило, это контактные ожоги горячими металлическими предметами и сигаретами. Ожоги от прижигания сигаретами имеют резко очерченные округленные контуры, после заживления остаются слабая пигментация и слегка втянутый центр;</a:t>
            </a:r>
          </a:p>
          <a:p>
            <a:r>
              <a:rPr lang="ru-RU" b="1" dirty="0"/>
              <a:t>Укусы:</a:t>
            </a:r>
            <a:endParaRPr lang="ru-RU" dirty="0"/>
          </a:p>
          <a:p>
            <a:r>
              <a:rPr lang="ru-RU" dirty="0"/>
              <a:t>· следы от человеческого укуса характеризуются ранами, расположенными по контуру зубной арки, имеют эллипсовидную или </a:t>
            </a:r>
            <a:r>
              <a:rPr lang="ru-RU" dirty="0" err="1"/>
              <a:t>овоидную</a:t>
            </a:r>
            <a:r>
              <a:rPr lang="ru-RU" dirty="0"/>
              <a:t> формы; отпечатки верхних и нижних резцов прямоугольной, премолярной формы, типично наличие кровоподтеков.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73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618565"/>
            <a:ext cx="8077199" cy="5800164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/>
              <a:t>«Синдром тряски ребенка»:</a:t>
            </a:r>
            <a:endParaRPr lang="ru-RU" dirty="0"/>
          </a:p>
          <a:p>
            <a:r>
              <a:rPr lang="ru-RU" dirty="0"/>
              <a:t>· возникает, когда взрослый, схватив ребенка за плечи, сильно трясет его взад и вперед; при этом сила воздействия на кровеносные сосуды мозга такова, что могут произойти кровоизлияние в мозг или ушиб мозга;</a:t>
            </a:r>
          </a:p>
          <a:p>
            <a:r>
              <a:rPr lang="ru-RU" dirty="0"/>
              <a:t>· у ребенка наблюдаются кровоизлияния в глазах, тошнота, рвота, потеря сознания; одновременно выявляются сопутствующие признаки физического насилия – синяки на плечах и груди, имеющие отпечатки пальцев.</a:t>
            </a:r>
          </a:p>
          <a:p>
            <a:r>
              <a:rPr lang="ru-RU" b="1" dirty="0"/>
              <a:t>Заподозрить физическое насилие над ребенком можно, если:</a:t>
            </a:r>
            <a:endParaRPr lang="ru-RU" dirty="0"/>
          </a:p>
          <a:p>
            <a:r>
              <a:rPr lang="ru-RU" dirty="0"/>
              <a:t>· родители поздно обращаются за медицинской помощью или инициатором обращения являются другие люди;</a:t>
            </a:r>
          </a:p>
          <a:p>
            <a:r>
              <a:rPr lang="ru-RU" dirty="0"/>
              <a:t>· следы травм различной давности;</a:t>
            </a:r>
          </a:p>
          <a:p>
            <a:r>
              <a:rPr lang="ru-RU" dirty="0"/>
              <a:t>· родители дают противоречивые, путанные объяснения случившемуся4</a:t>
            </a:r>
          </a:p>
          <a:p>
            <a:r>
              <a:rPr lang="ru-RU" dirty="0"/>
              <a:t>· обвиняют ребенка в нанесении самоповреждений;</a:t>
            </a:r>
          </a:p>
          <a:p>
            <a:r>
              <a:rPr lang="ru-RU" dirty="0"/>
              <a:t>· не оказывают ребенку поддержки при медицинском осмотре;</a:t>
            </a:r>
          </a:p>
          <a:p>
            <a:r>
              <a:rPr lang="ru-RU" dirty="0"/>
              <a:t>· отсутствует обеспокоенность за здоровье ребенка, напротив, демонстрируется преувеличенная забота (псевдолюбовь);</a:t>
            </a:r>
          </a:p>
          <a:p>
            <a:r>
              <a:rPr lang="ru-RU" dirty="0"/>
              <a:t>· повторные госпитализации в стационар с травмами различного характера.</a:t>
            </a:r>
          </a:p>
          <a:p>
            <a:r>
              <a:rPr lang="ru-RU" b="1" dirty="0"/>
              <a:t>Отсутствие заботы о детях (пренебрежение основными потребностями ребенка) –</a:t>
            </a:r>
            <a:r>
              <a:rPr lang="ru-RU" dirty="0"/>
              <a:t> невнимание к основным нуждам ребенка в пище, одежде, медицинского обслуживания, присмотре.</a:t>
            </a:r>
          </a:p>
          <a:p>
            <a:r>
              <a:rPr lang="ru-RU" b="1" dirty="0"/>
              <a:t>Влияние на ребенка:</a:t>
            </a:r>
            <a:endParaRPr lang="ru-RU" dirty="0"/>
          </a:p>
          <a:p>
            <a:r>
              <a:rPr lang="ru-RU" dirty="0"/>
              <a:t>· не растет, не набирает подходящего веса или теряет вес4</a:t>
            </a:r>
          </a:p>
          <a:p>
            <a:r>
              <a:rPr lang="ru-RU" dirty="0"/>
              <a:t>· ребенок брошен, находится без присмотра, не имеет подходящей одежды, жилища;</a:t>
            </a:r>
          </a:p>
          <a:p>
            <a:r>
              <a:rPr lang="ru-RU" dirty="0"/>
              <a:t>· нет прививок, нуждается в услугах зубного врача, плохая гигиена кожи, запущенное состояние ребенка;</a:t>
            </a:r>
          </a:p>
          <a:p>
            <a:r>
              <a:rPr lang="ru-RU" dirty="0"/>
              <a:t>· не ходит в школу, прогуливает школу, приходит на занятия слишком рано и уходит из школы слишком поздно;</a:t>
            </a:r>
          </a:p>
          <a:p>
            <a:r>
              <a:rPr lang="ru-RU" dirty="0"/>
              <a:t>· устает, апатичен, имеет отклонения в поведении.</a:t>
            </a:r>
          </a:p>
        </p:txBody>
      </p:sp>
    </p:spTree>
    <p:extLst>
      <p:ext uri="{BB962C8B-B14F-4D97-AF65-F5344CB8AC3E}">
        <p14:creationId xmlns:p14="http://schemas.microsoft.com/office/powerpoint/2010/main" val="307210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Эмоциональное насилие (психическое)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постоянное  унижение, порицание и упреки</a:t>
            </a:r>
          </a:p>
          <a:p>
            <a:r>
              <a:rPr lang="ru-RU" dirty="0"/>
              <a:t>   постоянное негативное сравнение с другими детьми</a:t>
            </a:r>
          </a:p>
          <a:p>
            <a:r>
              <a:rPr lang="ru-RU" dirty="0"/>
              <a:t>   убеждение ребенка в том, что он  - «обуза» или «ошибка» родителей</a:t>
            </a:r>
          </a:p>
          <a:p>
            <a:r>
              <a:rPr lang="ru-RU" dirty="0"/>
              <a:t>   крики, угрозы или запугивание</a:t>
            </a:r>
          </a:p>
          <a:p>
            <a:r>
              <a:rPr lang="ru-RU" dirty="0"/>
              <a:t>   игнорирование ребенка ради наказания или из чувства отвращения к нему</a:t>
            </a:r>
          </a:p>
          <a:p>
            <a:r>
              <a:rPr lang="ru-RU" dirty="0"/>
              <a:t>   лишение ребенка объятий или других проявления родительской любви</a:t>
            </a:r>
          </a:p>
          <a:p>
            <a:r>
              <a:rPr lang="ru-RU" dirty="0"/>
              <a:t>   проявление насилия при ребенке в отношении супруга, детей, животных</a:t>
            </a:r>
          </a:p>
          <a:p>
            <a:r>
              <a:rPr lang="ru-RU" dirty="0"/>
              <a:t> Систематические оскорбления или унижения ребенка, высказывание в его адрес угроз, демонстрация негативного отношения к нему или отвержение, которые приводят к возникновению устойчивых эмоциональных или поведенческих нарушений.</a:t>
            </a:r>
          </a:p>
          <a:p>
            <a:r>
              <a:rPr lang="ru-RU" dirty="0">
                <a:solidFill>
                  <a:srgbClr val="FF0000"/>
                </a:solidFill>
                <a:highlight>
                  <a:srgbClr val="FFFF00"/>
                </a:highlight>
              </a:rPr>
              <a:t>Или это???? : </a:t>
            </a:r>
            <a:r>
              <a:rPr lang="ru-RU" dirty="0"/>
              <a:t>К психической форме насилия относятся:</a:t>
            </a:r>
          </a:p>
          <a:p>
            <a:r>
              <a:rPr lang="ru-RU" dirty="0"/>
              <a:t>- открытое неприятие и постоянная критика ребенка;</a:t>
            </a:r>
          </a:p>
          <a:p>
            <a:r>
              <a:rPr lang="ru-RU" dirty="0"/>
              <a:t>- угрозы в адрес ребенка в открытой форме;</a:t>
            </a:r>
          </a:p>
          <a:p>
            <a:r>
              <a:rPr lang="ru-RU" dirty="0"/>
              <a:t>- замечания, высказанные в оскорбительной форме, унижающие достоинство ребенка;</a:t>
            </a:r>
          </a:p>
          <a:p>
            <a:r>
              <a:rPr lang="ru-RU" dirty="0"/>
              <a:t>- преднамеренное ограничение общения ребенка со сверстниками или другими значимыми взрослыми;</a:t>
            </a:r>
          </a:p>
          <a:p>
            <a:r>
              <a:rPr lang="ru-RU" dirty="0"/>
              <a:t>- ложь и невыполнения взрослыми своих обещаний;</a:t>
            </a:r>
          </a:p>
          <a:p>
            <a:r>
              <a:rPr lang="ru-RU" dirty="0"/>
              <a:t>- однократное грубое психическое воздействие, вызывающее у ребенка психическую травму.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18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Влияние на ребенка:</a:t>
            </a:r>
            <a:endParaRPr lang="ru-RU" dirty="0"/>
          </a:p>
          <a:p>
            <a:r>
              <a:rPr lang="ru-RU" dirty="0"/>
              <a:t>· задержка в физическом, речевом развитии, задержка роста (у дошкольников и младших школьников);</a:t>
            </a:r>
          </a:p>
          <a:p>
            <a:r>
              <a:rPr lang="ru-RU" dirty="0"/>
              <a:t>· импульсивность, взрывчатость, вредные привычки (сосание пальцев, вырывание волос), злость;</a:t>
            </a:r>
          </a:p>
          <a:p>
            <a:r>
              <a:rPr lang="ru-RU" dirty="0"/>
              <a:t>· попытки совершения самоубийства, потеря смысла жизни (у подростков);</a:t>
            </a:r>
          </a:p>
          <a:p>
            <a:r>
              <a:rPr lang="ru-RU" dirty="0"/>
              <a:t>· уступчивость, податливость;</a:t>
            </a:r>
          </a:p>
          <a:p>
            <a:r>
              <a:rPr lang="ru-RU" dirty="0"/>
              <a:t>· ночные кошмары, нарушение сна, страхи темноты, боязнь людей, их гнева;</a:t>
            </a:r>
          </a:p>
          <a:p>
            <a:r>
              <a:rPr lang="ru-RU" dirty="0"/>
              <a:t>· депрессии, печаль, беспомощность, безнадежность, заторможенность.</a:t>
            </a:r>
          </a:p>
          <a:p>
            <a:r>
              <a:rPr lang="ru-RU" dirty="0"/>
              <a:t> Психическим насилием будет так же однократное воздействие тяжелой психической травмы, приведшее к возникновению посттравматического стрессового расстройства; а также случаи повторного воздействия менее тяжелых психических травм, в результате чего возникает расстройство адаптации.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7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Сексуальное насилие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Вовлечение ребенка взрослым в совершение действий сексуального характера с помощью насилия, угроз или путем злоупотребления доверием (с использованием беспомощного состояния), что причинило вред его физическому или психическому здоровью либо нарушило </a:t>
            </a:r>
            <a:r>
              <a:rPr lang="ru-RU" dirty="0" err="1"/>
              <a:t>психосексуальное</a:t>
            </a:r>
            <a:r>
              <a:rPr lang="ru-RU" dirty="0"/>
              <a:t> развитие ребенка.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Мотивы сексуального насилия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n  Случайное (расторможенность влечений в состоянии опьянения).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n  Удовлетворение полового влечения (нарушение сексуального влечения по объекту).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n  Демонстрация власти и контроля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99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Пренебрежение основными потребностями ребенка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 Постоянное или периодическое неисполнение родителями или лицами, их заменяющими, своих обязанностей по удовлетворению потребностей ребенка в развитии и заботе, пище и крове, медицинской помощи и безопасности, приводящее к ухудшению состояния здоровья ребенка, нарушению его развития или получению травмы.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61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жестокого отношения к ребенку на его физическое здоровье.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Жестокое отношение к ребенку может повлечь за собой: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Смерть.</a:t>
            </a:r>
          </a:p>
          <a:p>
            <a:pPr lvl="0"/>
            <a:r>
              <a:rPr lang="ru-RU" dirty="0"/>
              <a:t>Вред здоровью.</a:t>
            </a:r>
          </a:p>
          <a:p>
            <a:pPr lvl="0"/>
            <a:r>
              <a:rPr lang="ru-RU" dirty="0"/>
              <a:t>Инвалидизация.</a:t>
            </a:r>
          </a:p>
          <a:p>
            <a:pPr lvl="0"/>
            <a:r>
              <a:rPr lang="ru-RU" dirty="0"/>
              <a:t>Отставание в физическом развитии.</a:t>
            </a:r>
          </a:p>
          <a:p>
            <a:pPr lvl="0"/>
            <a:r>
              <a:rPr lang="ru-RU" dirty="0"/>
              <a:t>Инфекционные заболевания, в том числе передаваемые половым путем.</a:t>
            </a:r>
          </a:p>
          <a:p>
            <a:pPr lvl="0"/>
            <a:r>
              <a:rPr lang="ru-RU" dirty="0"/>
              <a:t>Психосоматические болезни.</a:t>
            </a:r>
          </a:p>
          <a:p>
            <a:pPr lvl="0"/>
            <a:r>
              <a:rPr lang="ru-RU" dirty="0"/>
              <a:t>Беременность в подростковом возрасте.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81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60A89-DF01-4870-9CC0-607B088F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13A6A-A974-42E2-995F-117A23F0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Влияние на психическое здоровье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Задержка психического развития.</a:t>
            </a:r>
          </a:p>
          <a:p>
            <a:pPr lvl="0"/>
            <a:r>
              <a:rPr lang="ru-RU" dirty="0"/>
              <a:t>Расстройства адаптации.</a:t>
            </a:r>
          </a:p>
          <a:p>
            <a:pPr lvl="0"/>
            <a:r>
              <a:rPr lang="ru-RU" dirty="0"/>
              <a:t>Эмоциональные нарушения: депрессия, тревога, страх.</a:t>
            </a:r>
          </a:p>
          <a:p>
            <a:pPr lvl="0"/>
            <a:r>
              <a:rPr lang="ru-RU" dirty="0"/>
              <a:t>Снижение самооценки, восприятие себя как испорченного, беспомощного.</a:t>
            </a:r>
          </a:p>
          <a:p>
            <a:pPr lvl="0"/>
            <a:r>
              <a:rPr lang="ru-RU" dirty="0"/>
              <a:t>Плохая успеваемость в школе.</a:t>
            </a:r>
          </a:p>
          <a:p>
            <a:pPr lvl="0"/>
            <a:r>
              <a:rPr lang="ru-RU" dirty="0"/>
              <a:t>Нарушения поведения: агрессивность, уходы из дома, </a:t>
            </a:r>
            <a:r>
              <a:rPr lang="ru-RU" dirty="0" err="1"/>
              <a:t>сексуализированное</a:t>
            </a:r>
            <a:r>
              <a:rPr lang="ru-RU" dirty="0"/>
              <a:t> поведение, промискуитет.</a:t>
            </a:r>
          </a:p>
          <a:p>
            <a:pPr lvl="0"/>
            <a:r>
              <a:rPr lang="ru-RU" dirty="0"/>
              <a:t>Трудности в общении со сверстниками и взрослыми.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34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60A89-DF01-4870-9CC0-607B088F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13A6A-A974-42E2-995F-117A23F0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Социальные последствия</a:t>
            </a:r>
          </a:p>
          <a:p>
            <a:pPr lvl="0"/>
            <a:r>
              <a:rPr lang="ru-RU" dirty="0"/>
              <a:t>Неспособность стать эффективным членом общества.</a:t>
            </a:r>
          </a:p>
          <a:p>
            <a:pPr lvl="0"/>
            <a:r>
              <a:rPr lang="ru-RU" dirty="0"/>
              <a:t>Девиантное поведение: алкоголизм, наркомания, проституция, противоправные действия.</a:t>
            </a:r>
          </a:p>
          <a:p>
            <a:pPr lvl="0"/>
            <a:r>
              <a:rPr lang="ru-RU" dirty="0"/>
              <a:t>Неспособность стать хорошим родителем и семьянином. Жестокое обращение с собственными детьми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59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Жестокое обращение – </a:t>
            </a:r>
            <a:r>
              <a:rPr lang="ru-RU" dirty="0"/>
              <a:t>нанесение одним человеком другому человеку или иному существу страданий, вреда, ущерба, выражающее в действии и бездействии, в словах, в психологическом воздействии и т.д.</a:t>
            </a:r>
            <a:endParaRPr lang="ru-RU" b="1" dirty="0"/>
          </a:p>
          <a:p>
            <a:r>
              <a:rPr lang="ru-RU" b="1" dirty="0"/>
              <a:t>Жестокое обращение с детьми</a:t>
            </a:r>
            <a:r>
              <a:rPr lang="ru-RU" dirty="0"/>
              <a:t> – действие (или бездействие) родителей, воспитателей и других лиц, наносящие ущерб физическому или психическому здоровью ребенка, создаются условия, мешающие его оптимальному развитию.</a:t>
            </a:r>
          </a:p>
          <a:p>
            <a:r>
              <a:rPr lang="ru-RU" b="1" dirty="0"/>
              <a:t>Жестокое обращение с детьми </a:t>
            </a:r>
            <a:r>
              <a:rPr lang="ru-RU" dirty="0"/>
              <a:t>– осуществление родителями физического или психического насилия над детьми; покушение на их половую неприкосновенность; применение недопустимых способов воспитания (грубость, пренебрежительное, унижающее человеческое достоинство обращение, оскорбления); эксплуатация детей; плохое содержание детей (непредоставление им продуктов питания) и т.д. </a:t>
            </a:r>
          </a:p>
          <a:p>
            <a:r>
              <a:rPr lang="ru-RU" b="1" dirty="0"/>
              <a:t>Насилие </a:t>
            </a:r>
            <a:r>
              <a:rPr lang="ru-RU" dirty="0"/>
              <a:t>– любая форма взаимоотношений, направленная на установление или удержание контроля силой над другим человеком.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179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6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5482" y="1543586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53894" y="2305586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57069" y="3053299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53894" y="3815299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053894" y="4577299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60A89-DF01-4870-9CC0-607B088F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Факторы риска жестокого обращения с ребенком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13A6A-A974-42E2-995F-117A23F0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 Особенности личности родителей:</a:t>
            </a:r>
          </a:p>
          <a:p>
            <a:r>
              <a:rPr lang="ru-RU" dirty="0"/>
              <a:t> Неразвитость родительских навыков, использование неправильного педагогического подхода;</a:t>
            </a:r>
          </a:p>
          <a:p>
            <a:r>
              <a:rPr lang="ru-RU" dirty="0"/>
              <a:t> Детский опыт жестокого обращения в собственной семье;</a:t>
            </a:r>
          </a:p>
          <a:p>
            <a:r>
              <a:rPr lang="ru-RU" dirty="0"/>
              <a:t> Неадекватные социальные ожидания в отношении ребенка (предъявление к ребенку требований, несоответствующих его уровню развития или возможностям);</a:t>
            </a:r>
          </a:p>
          <a:p>
            <a:r>
              <a:rPr lang="ru-RU" dirty="0"/>
              <a:t> Проблемы со здоровьем;</a:t>
            </a:r>
          </a:p>
          <a:p>
            <a:r>
              <a:rPr lang="ru-RU" dirty="0"/>
              <a:t> эмоциональная неразвитость.</a:t>
            </a:r>
          </a:p>
          <a:p>
            <a:r>
              <a:rPr lang="ru-RU" dirty="0"/>
              <a:t> 2. Особенности семьи:</a:t>
            </a:r>
          </a:p>
          <a:p>
            <a:r>
              <a:rPr lang="ru-RU" dirty="0"/>
              <a:t> структурная неполноценность семьи;</a:t>
            </a:r>
          </a:p>
          <a:p>
            <a:r>
              <a:rPr lang="ru-RU" dirty="0"/>
              <a:t> отсутствие стабильных эмоциональных связей, знаний о привычках, характере и интересах друг друга;</a:t>
            </a:r>
          </a:p>
          <a:p>
            <a:r>
              <a:rPr lang="ru-RU" dirty="0"/>
              <a:t> многодетность.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24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113A6A-A974-42E2-995F-117A23F0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3. Особенности ребенка:</a:t>
            </a:r>
          </a:p>
          <a:p>
            <a:r>
              <a:rPr lang="ru-RU" dirty="0"/>
              <a:t> наличие у ребенка стертых форм психических расстройств, нарушающих поведение и затрудняющих обучение;</a:t>
            </a:r>
          </a:p>
          <a:p>
            <a:r>
              <a:rPr lang="ru-RU" dirty="0"/>
              <a:t> проблемы со здоровьем;</a:t>
            </a:r>
          </a:p>
          <a:p>
            <a:r>
              <a:rPr lang="ru-RU" dirty="0"/>
              <a:t> глубокая социально-педагогическая запущенность, отсутствие навыков жизни в семье;</a:t>
            </a:r>
          </a:p>
          <a:p>
            <a:r>
              <a:rPr lang="ru-RU" dirty="0"/>
              <a:t> опыт жестокого обращения в родной семье;</a:t>
            </a:r>
          </a:p>
          <a:p>
            <a:r>
              <a:rPr lang="ru-RU" dirty="0"/>
              <a:t> ребенок не может оправдать, возлагавшихся на него ожиданий, либо имеет особенности поведения, неприемлемые для членов замещающей семьи;</a:t>
            </a:r>
          </a:p>
          <a:p>
            <a:r>
              <a:rPr lang="ru-RU" dirty="0"/>
              <a:t> девиантное поведение, агрессивность;</a:t>
            </a:r>
          </a:p>
          <a:p>
            <a:r>
              <a:rPr lang="ru-RU" dirty="0"/>
              <a:t> неадекватные ожидания ребенка от замещающей.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0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Жестокое обращение с детьми:</a:t>
            </a:r>
          </a:p>
          <a:p>
            <a:pPr lvl="0"/>
            <a:r>
              <a:rPr lang="ru-RU" dirty="0"/>
              <a:t>Юридическое – деяния родителей по отношению к ребенку, запрещенные законом, их совершение влечет определенные правовые последствия.</a:t>
            </a:r>
          </a:p>
          <a:p>
            <a:pPr lvl="0"/>
            <a:r>
              <a:rPr lang="ru-RU" dirty="0"/>
              <a:t>Медицинское – действия или бездействие родителей, приведшее к наступлению последствий, потребовавших оказания ребенку медицинской помощи.</a:t>
            </a:r>
          </a:p>
          <a:p>
            <a:pPr lvl="0"/>
            <a:r>
              <a:rPr lang="ru-RU" dirty="0"/>
              <a:t>Социологическое – насильственные действия родителей, обусловленные </a:t>
            </a:r>
            <a:r>
              <a:rPr lang="ru-RU" dirty="0" err="1"/>
              <a:t>дисфункциональными</a:t>
            </a:r>
            <a:r>
              <a:rPr lang="ru-RU" dirty="0"/>
              <a:t> детско-родительскими отношениями.</a:t>
            </a:r>
          </a:p>
          <a:p>
            <a:pPr lvl="0"/>
            <a:r>
              <a:rPr lang="ru-RU" dirty="0"/>
              <a:t>Психологическое – действия родителей, устранение последствий которых требует оказания ребенку психологической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74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Виды жестокого обращения:</a:t>
            </a:r>
            <a:endParaRPr lang="ru-RU" i="1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5482" y="1543586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/>
                <a:t>физическое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53894" y="2305586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/>
                <a:t>сексуальное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57069" y="3053298"/>
            <a:ext cx="5038725" cy="784224"/>
            <a:chOff x="1270" y="2247"/>
            <a:chExt cx="3174" cy="49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22" cy="4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88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/>
                <a:t>пренебрежение основными потребностями ребенка</a:t>
              </a: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44369" y="4053940"/>
            <a:ext cx="5051425" cy="784224"/>
            <a:chOff x="1268" y="2727"/>
            <a:chExt cx="3182" cy="494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28" cy="48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эмоциональное насилие (дурное обращение)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079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Причина жестокого обращения с детьми</a:t>
            </a:r>
          </a:p>
          <a:p>
            <a:r>
              <a:rPr lang="ru-RU" dirty="0"/>
              <a:t>        Социально-психологическая незрелость ребенка, его зависимость от родителей или лиц, их заменяющих, в результате чего ребенок оказывается удобным, а зачастую единственно возможным объектом для демонстрации этими лицами своей власти и контроля либо </a:t>
            </a:r>
            <a:r>
              <a:rPr lang="ru-RU" dirty="0" err="1"/>
              <a:t>отреагирования</a:t>
            </a:r>
            <a:r>
              <a:rPr lang="ru-RU" dirty="0"/>
              <a:t> отрицательных эмоций.</a:t>
            </a:r>
          </a:p>
          <a:p>
            <a:r>
              <a:rPr lang="ru-RU" dirty="0">
                <a:solidFill>
                  <a:srgbClr val="FF0000"/>
                </a:solidFill>
              </a:rPr>
              <a:t>Или следующий слайд(подумать)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1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1"/>
            <a:ext cx="8156762" cy="1337732"/>
          </a:xfrm>
        </p:spPr>
        <p:txBody>
          <a:bodyPr/>
          <a:lstStyle/>
          <a:p>
            <a:r>
              <a:rPr lang="ru-RU" dirty="0"/>
              <a:t>Условия, способствующие насилию: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Отсутствие в общественном сознании четкой оценки физических наказаний</a:t>
            </a:r>
          </a:p>
          <a:p>
            <a:r>
              <a:rPr lang="ru-RU" dirty="0"/>
              <a:t>Демонстрация насилия с СМИ </a:t>
            </a:r>
          </a:p>
          <a:p>
            <a:r>
              <a:rPr lang="ru-RU" dirty="0"/>
              <a:t>Права граждан на неприкосновенность частной жизни, личную и семейную тайну закрепленные в Конституции, не позволяют своевременно установить факт насилия и осуществить вмешательство</a:t>
            </a:r>
          </a:p>
          <a:p>
            <a:r>
              <a:rPr lang="ru-RU" dirty="0"/>
              <a:t>Отсутствие эффективной превентивной социальной политики государства</a:t>
            </a:r>
          </a:p>
          <a:p>
            <a:r>
              <a:rPr lang="ru-RU" dirty="0"/>
              <a:t>Недостаточное понимание обществом насилия как социальной проблемы </a:t>
            </a:r>
          </a:p>
          <a:p>
            <a:r>
              <a:rPr lang="ru-RU" dirty="0"/>
              <a:t>Низкая правовая грамотность населения</a:t>
            </a:r>
          </a:p>
          <a:p>
            <a:r>
              <a:rPr lang="ru-RU" dirty="0"/>
              <a:t>Плохая осведомленность детей о своих правах</a:t>
            </a:r>
          </a:p>
          <a:p>
            <a:r>
              <a:rPr lang="ru-RU" dirty="0"/>
              <a:t>Несовершенство законодательной базы</a:t>
            </a:r>
          </a:p>
        </p:txBody>
      </p:sp>
    </p:spTree>
    <p:extLst>
      <p:ext uri="{BB962C8B-B14F-4D97-AF65-F5344CB8AC3E}">
        <p14:creationId xmlns:p14="http://schemas.microsoft.com/office/powerpoint/2010/main" val="251995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1B2A-C5BA-40AC-B61A-6737559E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97F4-D438-4061-B6CB-174D406E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/>
              <a:t>Отличия жесткого обращения с ребенком от других форм насилия</a:t>
            </a:r>
          </a:p>
          <a:p>
            <a:r>
              <a:rPr lang="ru-RU" dirty="0"/>
              <a:t> n  Закрытость семьи от внешнего контроля, что затрудняет как своевременное выявление жертв, так и оказание им помощи.</a:t>
            </a:r>
          </a:p>
          <a:p>
            <a:r>
              <a:rPr lang="ru-RU" dirty="0"/>
              <a:t> n  Зачастую ребенок не получает поддержки со стороны значимых взрослых и вынужден самостоятельно справляться с насилием.</a:t>
            </a:r>
          </a:p>
          <a:p>
            <a:r>
              <a:rPr lang="ru-RU" dirty="0"/>
              <a:t> n  Постоянный контакт жертвы и насильника.</a:t>
            </a:r>
          </a:p>
          <a:p>
            <a:r>
              <a:rPr lang="ru-RU" dirty="0"/>
              <a:t> n  Привязанность ребенка к насильнику, использование виновным доверия ребенка.</a:t>
            </a:r>
          </a:p>
          <a:p>
            <a:r>
              <a:rPr lang="ru-RU" dirty="0"/>
              <a:t> n  Безусловный авторитет родителей, вследствие чего виновным в насилии ребенок считает себя.</a:t>
            </a:r>
          </a:p>
        </p:txBody>
      </p:sp>
    </p:spTree>
    <p:extLst>
      <p:ext uri="{BB962C8B-B14F-4D97-AF65-F5344CB8AC3E}">
        <p14:creationId xmlns:p14="http://schemas.microsoft.com/office/powerpoint/2010/main" val="140183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757</Words>
  <Application>Microsoft Office PowerPoint</Application>
  <PresentationFormat>Экран (4:3)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Факторы риска жестокого обращения с ребенком</vt:lpstr>
      <vt:lpstr>Презентация PowerPoint</vt:lpstr>
      <vt:lpstr>Презентация PowerPoint</vt:lpstr>
      <vt:lpstr>Виды жестокого обращения:</vt:lpstr>
      <vt:lpstr>Презентация PowerPoint</vt:lpstr>
      <vt:lpstr>Условия, способствующие насилию:</vt:lpstr>
      <vt:lpstr>Презентация PowerPoint</vt:lpstr>
      <vt:lpstr> Физическое насилие</vt:lpstr>
      <vt:lpstr>Презентация PowerPoint</vt:lpstr>
      <vt:lpstr>Презентация PowerPoint</vt:lpstr>
      <vt:lpstr>Эмоциональное насилие (психическое)</vt:lpstr>
      <vt:lpstr>Презентация PowerPoint</vt:lpstr>
      <vt:lpstr>Сексуальное насилие</vt:lpstr>
      <vt:lpstr>Пренебрежение основными потребностями ребенка</vt:lpstr>
      <vt:lpstr>Влияние жестокого отношения к ребенку на его физическое здоровье.</vt:lpstr>
      <vt:lpstr>Презентация PowerPoint</vt:lpstr>
      <vt:lpstr>Презентация PowerPoint</vt:lpstr>
      <vt:lpstr>Презентация PowerPoint</vt:lpstr>
      <vt:lpstr>Slide title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90</cp:revision>
  <dcterms:created xsi:type="dcterms:W3CDTF">2016-11-18T14:12:19Z</dcterms:created>
  <dcterms:modified xsi:type="dcterms:W3CDTF">2023-04-10T04:18:06Z</dcterms:modified>
</cp:coreProperties>
</file>